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67" r:id="rId9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77F"/>
    <a:srgbClr val="BA000D"/>
    <a:srgbClr val="02377E"/>
    <a:srgbClr val="FFFFFF"/>
    <a:srgbClr val="CAEEFB"/>
    <a:srgbClr val="FF8585"/>
    <a:srgbClr val="FFC7C7"/>
    <a:srgbClr val="FE646F"/>
    <a:srgbClr val="D9B1EE"/>
    <a:srgbClr val="FFE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7" autoAdjust="0"/>
    <p:restoredTop sz="94660"/>
  </p:normalViewPr>
  <p:slideViewPr>
    <p:cSldViewPr snapToGrid="0">
      <p:cViewPr>
        <p:scale>
          <a:sx n="100" d="100"/>
          <a:sy n="100" d="100"/>
        </p:scale>
        <p:origin x="85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2804E-B0F6-4C04-8ADF-AB349987D9B0}" type="datetimeFigureOut">
              <a:rPr lang="en-AT" smtClean="0"/>
              <a:t>02/12/2024</a:t>
            </a:fld>
            <a:endParaRPr lang="en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89871-B4B1-49D6-BB57-C12488B98C12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246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[1] </a:t>
            </a:r>
            <a:r>
              <a:rPr lang="en-A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Erdmann, Andreas. </a:t>
            </a:r>
            <a:r>
              <a:rPr lang="en-AT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Optical and EUV Lithography: A </a:t>
            </a:r>
            <a:r>
              <a:rPr lang="en-AT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Modeling</a:t>
            </a:r>
            <a:r>
              <a:rPr lang="en-AT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Perspective</a:t>
            </a:r>
            <a:r>
              <a:rPr lang="en-A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SPIE--The International Society for Optical Engineering, 2021.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4717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[2]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4425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[3]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53039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[4]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9524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[5]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6536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[6]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TRUMPFtube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https://www.youtube.com/watch?v=NHSR6AHNiDs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93158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E4AA-2710-6246-CD33-5E960F35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A2ECFD-BAD2-F68E-BAFC-3DE7AE335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D79BDF-87F2-034B-9F71-9A9C3EE60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[7] Canon Global: https://global.canon/en/technology/s_labo/light/003/09.html</a:t>
            </a:r>
            <a:endParaRPr lang="en-A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BAA9EF-97A0-8401-7ABA-57570959D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8528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DBDA2-716A-4F3A-F95E-933C5615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33113B-4286-5CF6-7235-92735645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41BD03-09B3-C75F-C1CE-0F9DCBE3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D13D-4EDD-4EA7-A402-EA04C10B69D2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77E68-58E4-9C5E-8EEA-D996864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0845C7-BD71-D484-8942-A51514A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605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4253F-C51A-CAC1-D087-5F983FC8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2BC948-73C1-D9B3-9AEF-68D162429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F71493-04A7-6B8D-88EC-1F3ECA9E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6DBB-B37E-4864-A089-0EBF7D4A9E65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5FF108-1137-0309-BCC2-30658F1E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FB11C7-5EAA-0710-C266-8A035DFC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4764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07546CB-6F22-7DBE-49CE-AB620B4BA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095486-4FC6-0A99-F0F9-EC900B95E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71D36-714C-203C-899D-176826DB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EE79-F2F5-4C80-BFB3-7953CE4EEE99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D96166-6308-FEE3-E104-A15EFFBE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E93ED-9731-4AB1-5C02-82D9F5A0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7250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BB482-FEA5-4143-8898-014973A7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8B98C-BA93-366C-9AAE-75FFAAA0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70117-58D5-18AA-BE35-B7494ADE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2602-D718-4DD0-B1DA-C09C9F2F43AD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412A2-D8EA-95D8-5CDD-05B6EF2B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B372D-1330-479A-639F-6333409F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6748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2ADFD-FF4D-0217-AEC1-2D751D7E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13CD6D-E6C7-5D94-4D5A-95D73C76A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BE8F7-C17F-5971-8A6C-EBF0843D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D680-E00E-4779-9E23-716DA64EE385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F0BDEB-20E7-7D1A-37E5-40458BEE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726D6-69D3-252C-351D-DAE2B8CE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99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9A1A-B0B9-DE71-D0A7-7682CB26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31D93-0010-79E2-284A-B4E8B1AE4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CC12C7-1081-5748-3C9B-58939DBD6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3FB2E-4F52-912F-C1A9-96CC6753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5104-4FD3-4694-B695-47B2F79AADB8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ACF2FB-D02E-26F5-A01F-0EE70D13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D463E9-89D2-169D-4039-2727B89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503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6A874-A31B-0C06-05B7-4A017A94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3FB19F-B963-4BDA-DEE6-EC361E11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54E2D6-F959-4689-EA5F-15931A5CF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688A79-8D94-07F8-94D8-82F513231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0BA2A3-00F5-411F-C2EB-1395C88F6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EAE631-5955-69EE-5E8E-1F7CCBF5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E671-B35D-4AAA-803F-8CB2525F3C76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296DB1-9E0A-7E0F-953E-5838D031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6C3011-5894-43DB-241E-1F3B5BEB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1351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55260-89E4-6D88-6319-521D5FA0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2F8C74-710D-6AF1-83CE-2C42FE76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D47F-B183-45F7-965B-A6CD646A165A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2B74F6-588C-93C7-48AE-7C823BB5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236E3D-A5C7-D669-4D25-B61EA69C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43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AF6048-957A-B3D5-3CF2-7F177DE3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33A7-68BC-4B2E-BD65-756EA385505D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1FD818-869C-181A-B62E-A2C624E6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4F0190-227E-14A7-9673-9B990442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257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39D3C-04E5-04AE-DB7F-BD018ABA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7551D-8F39-48BC-F81C-B590B390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251CB-65B8-A665-EC73-9FFBBD8CC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3F4EEA-3656-22A6-B67D-72EDDB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48C-2E76-42DB-9E85-2667E05B97FC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0DF7D1-3B53-F255-8CD5-C02A4BCF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39A2F4-422D-E3F8-A2AE-7A8CB379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9990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53431-7409-F27C-6C34-8D1B7098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6BECB18-85DB-752A-B20A-0F02CAF34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61142B-59CA-520B-5057-3AB384810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A70AE3-F965-3BFF-581D-35CFC138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08A3-983C-426D-BB98-4C9E1757EE5D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72BF3E-7740-A724-5349-92AA8F05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5270AA-F5B1-A3B8-AAD6-76F6592A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466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07A9140-FF8E-89E4-CF49-02B6AB4BD24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013" y="3494814"/>
            <a:ext cx="3363186" cy="3363186"/>
          </a:xfrm>
          <a:prstGeom prst="rect">
            <a:avLst/>
          </a:prstGeom>
        </p:spPr>
      </p:pic>
      <p:sp>
        <p:nvSpPr>
          <p:cNvPr id="25" name="Untertitel 2">
            <a:extLst>
              <a:ext uri="{FF2B5EF4-FFF2-40B4-BE49-F238E27FC236}">
                <a16:creationId xmlns:a16="http://schemas.microsoft.com/office/drawing/2014/main" id="{A6972A4A-CF00-0A56-2C31-0B11568CCD5A}"/>
              </a:ext>
            </a:extLst>
          </p:cNvPr>
          <p:cNvSpPr txBox="1">
            <a:spLocks/>
          </p:cNvSpPr>
          <p:nvPr userDrawn="1"/>
        </p:nvSpPr>
        <p:spPr>
          <a:xfrm>
            <a:off x="9772650" y="78094"/>
            <a:ext cx="2419350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02/12/2024 16:30</a:t>
            </a:r>
            <a:endParaRPr kumimoji="0" lang="en-AT" altLang="en-AT" sz="16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26" name="Untertitel 2">
            <a:extLst>
              <a:ext uri="{FF2B5EF4-FFF2-40B4-BE49-F238E27FC236}">
                <a16:creationId xmlns:a16="http://schemas.microsoft.com/office/drawing/2014/main" id="{7B3FFE21-0D9C-1BFB-B562-3F230E56B8E8}"/>
              </a:ext>
            </a:extLst>
          </p:cNvPr>
          <p:cNvSpPr txBox="1">
            <a:spLocks/>
          </p:cNvSpPr>
          <p:nvPr userDrawn="1"/>
        </p:nvSpPr>
        <p:spPr>
          <a:xfrm>
            <a:off x="0" y="78095"/>
            <a:ext cx="2943225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Engineering Optics</a:t>
            </a:r>
            <a:endParaRPr kumimoji="0" lang="en-AT" altLang="en-AT" sz="16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D4554C3-E6F6-00CA-64F7-323327EA88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184"/>
            <a:ext cx="1981200" cy="345005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19C6AD-DAD0-18EC-B822-EBE349D3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0033F-D047-DA6F-F722-9F06DA42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F54700-D1CD-C52F-932A-60F026D19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64F85F-0FD6-418D-B433-35980D607302}" type="datetime8">
              <a:rPr lang="en-AT" smtClean="0"/>
              <a:t>02/12/2024 15:45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5C55E-71B9-ECB8-10A4-0091257AC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116B1-1672-590A-C5C5-5C2451EC1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3150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exteboul/diabetes-health-indicators-dataset" TargetMode="External"/><Relationship Id="rId7" Type="http://schemas.openxmlformats.org/officeDocument/2006/relationships/hyperlink" Target="https://www.geeksforgeeks.org/random-forest-algorithm-in-machine-learning/" TargetMode="External"/><Relationship Id="rId2" Type="http://schemas.openxmlformats.org/officeDocument/2006/relationships/hyperlink" Target="https://www.kaggle.com/datasets/cdc/behavioral-risk-factor-surveillance-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balanced-learn.org/stable/under_sampling.html" TargetMode="External"/><Relationship Id="rId5" Type="http://schemas.openxmlformats.org/officeDocument/2006/relationships/hyperlink" Target="https://scikit-learn.org/" TargetMode="External"/><Relationship Id="rId4" Type="http://schemas.openxmlformats.org/officeDocument/2006/relationships/hyperlink" Target="https://www.youtube.com/playlist?list=PLoROMvodv4rPP6braWoRt5UCXYZ71GZI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30F7A03-8D15-A8D2-A024-9A7C0CDD4B6F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7BFFC7-5A0B-9948-E426-B06A5073D5C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important role in </a:t>
            </a:r>
            <a:r>
              <a:rPr lang="en-GB" sz="2000" b="1" dirty="0">
                <a:latin typeface="+mj-lt"/>
              </a:rPr>
              <a:t>semiconductor industry</a:t>
            </a:r>
            <a:endParaRPr lang="en-GB" sz="2000" dirty="0">
              <a:latin typeface="+mj-lt"/>
            </a:endParaRP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2BF672D8-C574-5A7E-59FA-BD20CBB6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</a:t>
            </a:fld>
            <a:endParaRPr lang="en-AT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2AD01194-A771-3605-79AC-010639AD3DA1}"/>
              </a:ext>
            </a:extLst>
          </p:cNvPr>
          <p:cNvGrpSpPr/>
          <p:nvPr/>
        </p:nvGrpSpPr>
        <p:grpSpPr>
          <a:xfrm>
            <a:off x="2620241" y="1924512"/>
            <a:ext cx="6951518" cy="4575286"/>
            <a:chOff x="2620241" y="1924512"/>
            <a:chExt cx="6951518" cy="457528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8DEF1E6-637D-43DE-DAF5-D1FE4A1F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889" y="1924512"/>
              <a:ext cx="6746222" cy="4105558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AF51221-DD53-CF67-4F59-3C088AB8709D}"/>
                </a:ext>
              </a:extLst>
            </p:cNvPr>
            <p:cNvSpPr txBox="1"/>
            <p:nvPr/>
          </p:nvSpPr>
          <p:spPr>
            <a:xfrm>
              <a:off x="2620241" y="6130466"/>
              <a:ext cx="6951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+mj-lt"/>
                </a:rPr>
                <a:t>[1] Schematic drawing of a Zeiss imaging system for EUV lithography</a:t>
              </a:r>
              <a:endParaRPr lang="en-AT" dirty="0">
                <a:latin typeface="+mj-lt"/>
              </a:endParaRPr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FAE86F7E-8F3A-942C-9BA2-5A5BDFDCBE35}"/>
              </a:ext>
            </a:extLst>
          </p:cNvPr>
          <p:cNvSpPr txBox="1"/>
          <p:nvPr/>
        </p:nvSpPr>
        <p:spPr>
          <a:xfrm>
            <a:off x="66674" y="2747197"/>
            <a:ext cx="2364799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light 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imaging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wafer (our goal)</a:t>
            </a:r>
          </a:p>
        </p:txBody>
      </p:sp>
    </p:spTree>
    <p:extLst>
      <p:ext uri="{BB962C8B-B14F-4D97-AF65-F5344CB8AC3E}">
        <p14:creationId xmlns:p14="http://schemas.microsoft.com/office/powerpoint/2010/main" val="37007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2</a:t>
            </a:fld>
            <a:endParaRPr lang="en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[2] EUV light is generated from the source</a:t>
            </a:r>
            <a:endParaRPr lang="en-AT" dirty="0">
              <a:latin typeface="+mj-lt"/>
            </a:endParaRPr>
          </a:p>
        </p:txBody>
      </p:sp>
      <p:pic>
        <p:nvPicPr>
          <p:cNvPr id="2" name="euv_frame_01">
            <a:hlinkClick r:id="" action="ppaction://media"/>
            <a:extLst>
              <a:ext uri="{FF2B5EF4-FFF2-40B4-BE49-F238E27FC236}">
                <a16:creationId xmlns:a16="http://schemas.microsoft.com/office/drawing/2014/main" id="{F09A9539-D71F-463B-3C2F-71E3536048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6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3</a:t>
            </a:fld>
            <a:endParaRPr lang="en-AT"/>
          </a:p>
        </p:txBody>
      </p:sp>
      <p:pic>
        <p:nvPicPr>
          <p:cNvPr id="3" name="euv_frame_02">
            <a:hlinkClick r:id="" action="ppaction://media"/>
            <a:extLst>
              <a:ext uri="{FF2B5EF4-FFF2-40B4-BE49-F238E27FC236}">
                <a16:creationId xmlns:a16="http://schemas.microsoft.com/office/drawing/2014/main" id="{71FF56C0-FA24-D3BF-0A0B-BFA876828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[3] Photons hit a multi-layer mirror called the collector</a:t>
            </a:r>
            <a:endParaRPr lang="en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4</a:t>
            </a:fld>
            <a:endParaRPr lang="en-AT"/>
          </a:p>
        </p:txBody>
      </p:sp>
      <p:pic>
        <p:nvPicPr>
          <p:cNvPr id="2" name="euv_frame_03">
            <a:hlinkClick r:id="" action="ppaction://media"/>
            <a:extLst>
              <a:ext uri="{FF2B5EF4-FFF2-40B4-BE49-F238E27FC236}">
                <a16:creationId xmlns:a16="http://schemas.microsoft.com/office/drawing/2014/main" id="{FAC4AFC6-7EB4-181F-72DC-687F5A584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[4] EUV light is shaped into a usable beam through additional optic</a:t>
            </a:r>
            <a:endParaRPr lang="en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8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5</a:t>
            </a:fld>
            <a:endParaRPr lang="en-AT"/>
          </a:p>
        </p:txBody>
      </p:sp>
      <p:pic>
        <p:nvPicPr>
          <p:cNvPr id="3" name="euv_frame_04">
            <a:hlinkClick r:id="" action="ppaction://media"/>
            <a:extLst>
              <a:ext uri="{FF2B5EF4-FFF2-40B4-BE49-F238E27FC236}">
                <a16:creationId xmlns:a16="http://schemas.microsoft.com/office/drawing/2014/main" id="{A8DDDB1F-F9E2-3D85-7C6F-E87EEECA8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[5] Pre-pulse laser hits the spherical tin droplet</a:t>
            </a:r>
            <a:endParaRPr lang="en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6</a:t>
            </a:fld>
            <a:endParaRPr lang="en-AT"/>
          </a:p>
        </p:txBody>
      </p:sp>
      <p:pic>
        <p:nvPicPr>
          <p:cNvPr id="2" name="euv_frame_5">
            <a:hlinkClick r:id="" action="ppaction://media"/>
            <a:extLst>
              <a:ext uri="{FF2B5EF4-FFF2-40B4-BE49-F238E27FC236}">
                <a16:creationId xmlns:a16="http://schemas.microsoft.com/office/drawing/2014/main" id="{F7D15F7E-54FD-1ECE-9479-4F00D1081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136" y="1776187"/>
            <a:ext cx="7680000" cy="432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2087253" y="6169580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[6] M</a:t>
            </a:r>
            <a:r>
              <a:rPr lang="en-GB" dirty="0"/>
              <a:t>ain pulse hits the tin droplet and vaporizes it (plasma)</a:t>
            </a:r>
            <a:endParaRPr lang="en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3F985A-29C7-69B6-EC4F-870D96B46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3580" y="1037661"/>
            <a:ext cx="1273402" cy="1273402"/>
          </a:xfrm>
          <a:prstGeom prst="rect">
            <a:avLst/>
          </a:prstGeom>
        </p:spPr>
      </p:pic>
      <p:pic>
        <p:nvPicPr>
          <p:cNvPr id="14" name="Grafik 13" descr="Ein Bild, das Grafiken, Schwarz, Grafikdesign, Design enthält.&#10;&#10;Automatisch generierte Beschreibung">
            <a:extLst>
              <a:ext uri="{FF2B5EF4-FFF2-40B4-BE49-F238E27FC236}">
                <a16:creationId xmlns:a16="http://schemas.microsoft.com/office/drawing/2014/main" id="{73B5FA11-FC91-D5C4-510F-C142CC9D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867" flipH="1">
            <a:off x="10344723" y="2722583"/>
            <a:ext cx="97944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8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5FDB-88CB-574C-A8FF-31D8C079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A07E2F7-A008-FDA8-838E-80698414651A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Application and Industry Adoption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39D043-4030-B02D-7BEB-4CC421E841AD}"/>
              </a:ext>
            </a:extLst>
          </p:cNvPr>
          <p:cNvSpPr txBox="1"/>
          <p:nvPr/>
        </p:nvSpPr>
        <p:spPr>
          <a:xfrm>
            <a:off x="66674" y="1276350"/>
            <a:ext cx="1197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How does it work? How does the end pattern get printed on the wafer?</a:t>
            </a:r>
          </a:p>
        </p:txBody>
      </p: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37DCE2E9-405F-D135-FB4E-31B01238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7</a:t>
            </a:fld>
            <a:endParaRPr lang="en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042428-D03E-8CDD-09C0-FE8B7B2857AA}"/>
              </a:ext>
            </a:extLst>
          </p:cNvPr>
          <p:cNvSpPr txBox="1"/>
          <p:nvPr/>
        </p:nvSpPr>
        <p:spPr>
          <a:xfrm>
            <a:off x="5088081" y="5927322"/>
            <a:ext cx="69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+mj-lt"/>
              </a:rPr>
              <a:t>[7] EUV lithography device</a:t>
            </a:r>
            <a:endParaRPr lang="en-AT" dirty="0">
              <a:latin typeface="+mj-lt"/>
            </a:endParaRPr>
          </a:p>
        </p:txBody>
      </p:sp>
      <p:pic>
        <p:nvPicPr>
          <p:cNvPr id="9" name="Grafik 8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E86C2A7E-D15A-2983-DF31-AC8A7080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43" y="2081828"/>
            <a:ext cx="4414384" cy="37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8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2EFC3F9A-D532-ED87-5C30-5B7C989A6795}"/>
              </a:ext>
            </a:extLst>
          </p:cNvPr>
          <p:cNvSpPr txBox="1">
            <a:spLocks/>
          </p:cNvSpPr>
          <p:nvPr/>
        </p:nvSpPr>
        <p:spPr>
          <a:xfrm rot="16200000">
            <a:off x="5807301" y="-1305997"/>
            <a:ext cx="11902006" cy="4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500" b="1" dirty="0">
                <a:solidFill>
                  <a:schemeClr val="bg1">
                    <a:lumMod val="95000"/>
                  </a:schemeClr>
                </a:solidFill>
              </a:rPr>
              <a:t>Literature</a:t>
            </a:r>
            <a:endParaRPr lang="en-AT" sz="12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035A40-F3C9-6C49-0D5F-9F4791F0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8</a:t>
            </a:fld>
            <a:endParaRPr lang="en-AT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B99FEB6-AEF1-85F3-C35C-97E7B0EBC5AD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Literature</a:t>
            </a:r>
            <a:endParaRPr lang="en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532659-2834-3760-F563-0716D4DAA7E3}"/>
              </a:ext>
            </a:extLst>
          </p:cNvPr>
          <p:cNvSpPr txBox="1"/>
          <p:nvPr/>
        </p:nvSpPr>
        <p:spPr>
          <a:xfrm>
            <a:off x="266700" y="1465674"/>
            <a:ext cx="11201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Dataset:</a:t>
            </a:r>
          </a:p>
          <a:p>
            <a:r>
              <a:rPr lang="en-GB" sz="2400" dirty="0" err="1"/>
              <a:t>Centers</a:t>
            </a:r>
            <a:r>
              <a:rPr lang="en-GB" sz="2400" dirty="0"/>
              <a:t> for Disease Control and Prevention: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https://www.cdc.gov/brfss/annual_data/annual_data.htm</a:t>
            </a:r>
          </a:p>
          <a:p>
            <a:r>
              <a:rPr lang="en-GB" sz="2400" dirty="0"/>
              <a:t>Kaggle Datasets:</a:t>
            </a:r>
            <a:endParaRPr lang="en-GB" sz="24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https://www.kaggle.com/datasets/cdc/behavioral-risk-factor-surveillance-system</a:t>
            </a:r>
            <a:endParaRPr lang="en-GB" dirty="0">
              <a:solidFill>
                <a:srgbClr val="0137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https://www.kaggle.com/datasets/alexteboul/diabetes-health-indicators-dataset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  <a:p>
            <a:r>
              <a:rPr lang="en-GB" sz="2800" b="1" dirty="0"/>
              <a:t>Material:</a:t>
            </a:r>
          </a:p>
          <a:p>
            <a:r>
              <a:rPr lang="en-GB" sz="2400" dirty="0"/>
              <a:t>Statistical Learning with Python, Stanford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https://www.youtube.com/playlist?list=PLoROMvodv4rPP6braWoRt5UCXYZ71GZIQ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  <a:p>
            <a:r>
              <a:rPr lang="en-GB" sz="2400" dirty="0"/>
              <a:t>Python Libraries: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</a:t>
            </a:r>
            <a:endParaRPr lang="en-GB" dirty="0">
              <a:solidFill>
                <a:srgbClr val="0137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https://imbalanced-learn.org/stable/under_sampling.html</a:t>
            </a:r>
            <a:endParaRPr lang="en-GB" dirty="0">
              <a:solidFill>
                <a:srgbClr val="01377F"/>
              </a:solidFill>
            </a:endParaRPr>
          </a:p>
          <a:p>
            <a:r>
              <a:rPr lang="en-GB" sz="2400" dirty="0"/>
              <a:t>More on Random Forest: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https://www.geeksforgeeks.org/random-forest-algorithm-in-machine-learning/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C6CC16-9360-0E44-8AC5-1A294D94D799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the Web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858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Office PowerPoint</Application>
  <PresentationFormat>Breitbild</PresentationFormat>
  <Paragraphs>65</Paragraphs>
  <Slides>8</Slides>
  <Notes>7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Aptos Display</vt:lpstr>
      <vt:lpstr>Arial</vt:lpstr>
      <vt:lpstr>Aptos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PLAKU Braian</dc:creator>
  <cp:lastModifiedBy>PLAKU Braian</cp:lastModifiedBy>
  <cp:revision>74</cp:revision>
  <dcterms:created xsi:type="dcterms:W3CDTF">2024-10-07T05:42:42Z</dcterms:created>
  <dcterms:modified xsi:type="dcterms:W3CDTF">2024-12-02T08:49:26Z</dcterms:modified>
</cp:coreProperties>
</file>